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71" r:id="rId6"/>
    <p:sldId id="278" r:id="rId7"/>
    <p:sldId id="279" r:id="rId8"/>
    <p:sldId id="272" r:id="rId9"/>
    <p:sldId id="275" r:id="rId10"/>
    <p:sldId id="277" r:id="rId11"/>
  </p:sldIdLst>
  <p:sldSz cx="18288000" cy="10287000"/>
  <p:notesSz cx="6858000" cy="9144000"/>
  <p:embeddedFontLst>
    <p:embeddedFont>
      <p:font typeface="Agrandir Wide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63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C16561-97F6-4C71-9D5E-D9FD17D3E0AD}" type="datetimeFigureOut">
              <a:rPr lang="en-US" smtClean="0"/>
              <a:t>2024-06-06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B77827-97DB-4904-A07B-80171C841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23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77827-97DB-4904-A07B-80171C8410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685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2024-06-06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2024-06-06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2024-06-06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2024-06-06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2024-06-06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2024-06-06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2024-06-06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2024-06-06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2024-06-06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2024-06-06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2024-06-06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2024-06-06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99037" y="1606530"/>
            <a:ext cx="7288963" cy="7241595"/>
          </a:xfrm>
          <a:custGeom>
            <a:avLst/>
            <a:gdLst/>
            <a:ahLst/>
            <a:cxnLst/>
            <a:rect l="l" t="t" r="r" b="b"/>
            <a:pathLst>
              <a:path w="7288963" h="7241595">
                <a:moveTo>
                  <a:pt x="0" y="0"/>
                </a:moveTo>
                <a:lnTo>
                  <a:pt x="7288963" y="0"/>
                </a:lnTo>
                <a:lnTo>
                  <a:pt x="7288963" y="7241595"/>
                </a:lnTo>
                <a:lnTo>
                  <a:pt x="0" y="7241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559" r="-24559"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623798"/>
            <a:ext cx="8115300" cy="278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86"/>
              </a:lnSpc>
            </a:pPr>
            <a:r>
              <a:rPr lang="en-US" sz="7186" b="1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</a:t>
            </a:r>
          </a:p>
          <a:p>
            <a:pPr>
              <a:lnSpc>
                <a:spcPts val="7186"/>
              </a:lnSpc>
            </a:pPr>
            <a:r>
              <a:rPr lang="en-US" sz="7186" b="1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 </a:t>
            </a:r>
          </a:p>
          <a:p>
            <a:pPr>
              <a:lnSpc>
                <a:spcPts val="7186"/>
              </a:lnSpc>
            </a:pPr>
            <a:r>
              <a:rPr lang="en-US" sz="7186" b="1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88334" y="6401095"/>
            <a:ext cx="5913783" cy="2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800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</a:t>
            </a:r>
          </a:p>
          <a:p>
            <a:pPr>
              <a:lnSpc>
                <a:spcPts val="3359"/>
              </a:lnSpc>
            </a:pPr>
            <a:r>
              <a:rPr lang="en-US" sz="2800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Saroj Baral,</a:t>
            </a:r>
          </a:p>
          <a:p>
            <a:pPr>
              <a:lnSpc>
                <a:spcPts val="3359"/>
              </a:lnSpc>
            </a:pPr>
            <a:r>
              <a:rPr lang="en-US" sz="2800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Srenka Bhandari,</a:t>
            </a:r>
          </a:p>
          <a:p>
            <a:pPr>
              <a:lnSpc>
                <a:spcPts val="3359"/>
              </a:lnSpc>
            </a:pPr>
            <a:r>
              <a:rPr lang="en-US" sz="2800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Sabin Pandey,</a:t>
            </a:r>
          </a:p>
          <a:p>
            <a:pPr>
              <a:lnSpc>
                <a:spcPts val="3359"/>
              </a:lnSpc>
            </a:pPr>
            <a:r>
              <a:rPr lang="en-US" sz="2800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Anish Poudel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88335" y="5981700"/>
            <a:ext cx="2956891" cy="409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800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May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234940" y="216348"/>
            <a:ext cx="3983649" cy="3515570"/>
          </a:xfrm>
          <a:custGeom>
            <a:avLst/>
            <a:gdLst/>
            <a:ahLst/>
            <a:cxnLst/>
            <a:rect l="l" t="t" r="r" b="b"/>
            <a:pathLst>
              <a:path w="3983649" h="3515570">
                <a:moveTo>
                  <a:pt x="0" y="0"/>
                </a:moveTo>
                <a:lnTo>
                  <a:pt x="3983648" y="0"/>
                </a:lnTo>
                <a:lnTo>
                  <a:pt x="3983648" y="3515570"/>
                </a:lnTo>
                <a:lnTo>
                  <a:pt x="0" y="3515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273276" y="3466563"/>
            <a:ext cx="15741447" cy="2306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88"/>
              </a:lnSpc>
              <a:spcBef>
                <a:spcPct val="0"/>
              </a:spcBef>
            </a:pPr>
            <a:r>
              <a:rPr lang="en-US" sz="13634" dirty="0">
                <a:solidFill>
                  <a:srgbClr val="000000"/>
                </a:solidFill>
                <a:latin typeface="Agrandir Wide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01365" y="1303628"/>
            <a:ext cx="6358901" cy="788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b="1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401365" y="3543300"/>
            <a:ext cx="10502740" cy="456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86"/>
              </a:lnSpc>
            </a:pPr>
            <a:r>
              <a:rPr lang="en-US" sz="3200" b="1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SPA Management System is:-</a:t>
            </a:r>
          </a:p>
          <a:p>
            <a:pPr marL="457200" indent="-457200" algn="just">
              <a:lnSpc>
                <a:spcPts val="3986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Desktop application to manage appointments.</a:t>
            </a:r>
          </a:p>
          <a:p>
            <a:pPr marL="457200" indent="-457200" algn="just">
              <a:lnSpc>
                <a:spcPts val="3986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was this idea proposed?</a:t>
            </a:r>
          </a:p>
          <a:p>
            <a:pPr marL="457200" indent="-457200" algn="just">
              <a:lnSpc>
                <a:spcPts val="3986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Feasibility of the SPA Management System.</a:t>
            </a:r>
          </a:p>
          <a:p>
            <a:pPr marL="457200" indent="-457200" algn="just">
              <a:lnSpc>
                <a:spcPts val="3986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kind of application is it?</a:t>
            </a:r>
          </a:p>
          <a:p>
            <a:pPr marL="457200" indent="-457200" algn="just">
              <a:lnSpc>
                <a:spcPts val="3986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does this system mainly focus on?</a:t>
            </a:r>
          </a:p>
          <a:p>
            <a:pPr marL="457200" indent="-457200" algn="just">
              <a:lnSpc>
                <a:spcPts val="3986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exactly is this going to help the current management of SPAs?</a:t>
            </a:r>
          </a:p>
          <a:p>
            <a:pPr marL="457200" indent="-457200" algn="just">
              <a:lnSpc>
                <a:spcPts val="3986"/>
              </a:lnSpc>
              <a:buFont typeface="Arial" panose="020B0604020202020204" pitchFamily="34" charset="0"/>
              <a:buChar char="•"/>
            </a:pPr>
            <a:endParaRPr lang="en-US" sz="2657" dirty="0">
              <a:solidFill>
                <a:srgbClr val="125B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0" y="1522703"/>
            <a:ext cx="2273981" cy="7241595"/>
          </a:xfrm>
          <a:custGeom>
            <a:avLst/>
            <a:gdLst/>
            <a:ahLst/>
            <a:cxnLst/>
            <a:rect l="l" t="t" r="r" b="b"/>
            <a:pathLst>
              <a:path w="2273981" h="7241595">
                <a:moveTo>
                  <a:pt x="0" y="0"/>
                </a:moveTo>
                <a:lnTo>
                  <a:pt x="2273981" y="0"/>
                </a:lnTo>
                <a:lnTo>
                  <a:pt x="2273981" y="7241594"/>
                </a:lnTo>
                <a:lnTo>
                  <a:pt x="0" y="724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6085" r="-56085"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6595" y="3245028"/>
            <a:ext cx="8600862" cy="788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b="1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STATEMENTS: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51181" y="5143500"/>
            <a:ext cx="6575054" cy="3256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6539" lvl="1" indent="-457200">
              <a:lnSpc>
                <a:spcPts val="4298"/>
              </a:lnSpc>
              <a:buFont typeface="Arial" panose="020B0604020202020204" pitchFamily="34" charset="0"/>
              <a:buChar char="•"/>
            </a:pPr>
            <a:r>
              <a:rPr lang="en-US" sz="2865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Inconvenient for Customers due to Operational Challenges</a:t>
            </a:r>
          </a:p>
          <a:p>
            <a:pPr marL="618677" lvl="1" indent="-309338">
              <a:lnSpc>
                <a:spcPts val="4298"/>
              </a:lnSpc>
              <a:buFont typeface="Arial"/>
              <a:buChar char="•"/>
            </a:pPr>
            <a:r>
              <a:rPr lang="en-US" sz="2865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Inconvenience due to manual recording</a:t>
            </a:r>
          </a:p>
          <a:p>
            <a:pPr marL="618677" lvl="1" indent="-309338">
              <a:lnSpc>
                <a:spcPts val="4298"/>
              </a:lnSpc>
              <a:buFont typeface="Arial"/>
              <a:buChar char="•"/>
            </a:pPr>
            <a:r>
              <a:rPr lang="en-US" sz="2865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Lack of Convenience for Administration</a:t>
            </a:r>
          </a:p>
          <a:p>
            <a:pPr marL="618677" lvl="1" indent="-309338">
              <a:lnSpc>
                <a:spcPts val="4298"/>
              </a:lnSpc>
              <a:buFont typeface="Arial"/>
              <a:buChar char="•"/>
            </a:pPr>
            <a:r>
              <a:rPr lang="en-US" sz="2865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Lack of Centralized Management</a:t>
            </a:r>
          </a:p>
          <a:p>
            <a:pPr>
              <a:lnSpc>
                <a:spcPts val="4298"/>
              </a:lnSpc>
            </a:pPr>
            <a:endParaRPr lang="en-US" sz="2865" dirty="0">
              <a:solidFill>
                <a:srgbClr val="125B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0" y="0"/>
            <a:ext cx="18288000" cy="3120284"/>
          </a:xfrm>
          <a:custGeom>
            <a:avLst/>
            <a:gdLst/>
            <a:ahLst/>
            <a:cxnLst/>
            <a:rect l="l" t="t" r="r" b="b"/>
            <a:pathLst>
              <a:path w="18288000" h="3120284">
                <a:moveTo>
                  <a:pt x="0" y="0"/>
                </a:moveTo>
                <a:lnTo>
                  <a:pt x="18288000" y="0"/>
                </a:lnTo>
                <a:lnTo>
                  <a:pt x="18288000" y="3120284"/>
                </a:lnTo>
                <a:lnTo>
                  <a:pt x="0" y="3120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670" b="-95670"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16595" y="4669011"/>
            <a:ext cx="2147875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86"/>
              </a:lnSpc>
            </a:pPr>
            <a:r>
              <a:rPr lang="en-US" sz="3200" b="1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 level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67600" y="4669011"/>
            <a:ext cx="2190296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86"/>
              </a:lnSpc>
            </a:pPr>
            <a:r>
              <a:rPr lang="en-US" sz="3200" b="1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Macro level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85124" y="5143500"/>
            <a:ext cx="6575054" cy="1051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8677" lvl="1" indent="-309338">
              <a:lnSpc>
                <a:spcPts val="4298"/>
              </a:lnSpc>
              <a:buFont typeface="Arial"/>
              <a:buChar char="•"/>
            </a:pPr>
            <a:r>
              <a:rPr lang="en-US" sz="2865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Lack of tech adaptation</a:t>
            </a:r>
          </a:p>
          <a:p>
            <a:pPr marL="618677" lvl="1" indent="-309338">
              <a:lnSpc>
                <a:spcPts val="4298"/>
              </a:lnSpc>
              <a:buFont typeface="Arial"/>
              <a:buChar char="•"/>
            </a:pPr>
            <a:r>
              <a:rPr lang="en-US" sz="2865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Difficulty in competing in the market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790700"/>
            <a:ext cx="6848808" cy="788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b="1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89226" y="2857500"/>
            <a:ext cx="7527756" cy="5335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 algn="just">
              <a:lnSpc>
                <a:spcPts val="4199"/>
              </a:lnSpc>
              <a:buFont typeface="Arial"/>
              <a:buChar char="•"/>
            </a:pPr>
            <a:r>
              <a:rPr lang="en-US" sz="2799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 a user-friendly desktop application</a:t>
            </a:r>
          </a:p>
          <a:p>
            <a:pPr marL="604518" lvl="1" indent="-302259" algn="just">
              <a:lnSpc>
                <a:spcPts val="4199"/>
              </a:lnSpc>
              <a:buFont typeface="Arial"/>
              <a:buChar char="•"/>
            </a:pPr>
            <a:r>
              <a:rPr lang="en-US" sz="2799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 seamless appointment scheduling</a:t>
            </a:r>
          </a:p>
          <a:p>
            <a:pPr marL="604518" lvl="1" indent="-302259" algn="just">
              <a:lnSpc>
                <a:spcPts val="4199"/>
              </a:lnSpc>
              <a:buFont typeface="Arial"/>
              <a:buChar char="•"/>
            </a:pPr>
            <a:r>
              <a:rPr lang="en-US" sz="2799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 service management</a:t>
            </a:r>
          </a:p>
          <a:p>
            <a:pPr marL="604518" lvl="1" indent="-302259" algn="just">
              <a:lnSpc>
                <a:spcPts val="4199"/>
              </a:lnSpc>
              <a:buFont typeface="Arial"/>
              <a:buChar char="•"/>
            </a:pPr>
            <a:r>
              <a:rPr lang="en-US" sz="2799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 robust transaction tracking</a:t>
            </a:r>
          </a:p>
          <a:p>
            <a:pPr marL="604518" lvl="1" indent="-302259" algn="just">
              <a:lnSpc>
                <a:spcPts val="4199"/>
              </a:lnSpc>
              <a:buFont typeface="Arial"/>
              <a:buChar char="•"/>
            </a:pPr>
            <a:r>
              <a:rPr lang="en-US" sz="2799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 administrative control and security</a:t>
            </a:r>
          </a:p>
          <a:p>
            <a:pPr marL="604518" lvl="1" indent="-302259" algn="just">
              <a:lnSpc>
                <a:spcPts val="4199"/>
              </a:lnSpc>
              <a:buFont typeface="Arial"/>
              <a:buChar char="•"/>
            </a:pPr>
            <a:r>
              <a:rPr lang="en-US" sz="2799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Optimize resource allocation and efficiency</a:t>
            </a:r>
          </a:p>
          <a:p>
            <a:pPr marL="604518" lvl="1" indent="-302259" algn="just">
              <a:lnSpc>
                <a:spcPts val="4199"/>
              </a:lnSpc>
              <a:buFont typeface="Arial"/>
              <a:buChar char="•"/>
            </a:pPr>
            <a:r>
              <a:rPr lang="en-US" sz="2799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 scalability and flexibility</a:t>
            </a:r>
          </a:p>
          <a:p>
            <a:pPr marL="604518" lvl="1" indent="-302259" algn="just">
              <a:lnSpc>
                <a:spcPts val="4199"/>
              </a:lnSpc>
              <a:buFont typeface="Arial"/>
              <a:buChar char="•"/>
            </a:pPr>
            <a:r>
              <a:rPr lang="en-US" sz="2799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Conduct through testing and quality assurance</a:t>
            </a:r>
          </a:p>
          <a:p>
            <a:pPr marL="604518" lvl="1" indent="-302259" algn="just">
              <a:lnSpc>
                <a:spcPts val="4199"/>
              </a:lnSpc>
              <a:buFont typeface="Arial"/>
              <a:buChar char="•"/>
            </a:pPr>
            <a:r>
              <a:rPr lang="en-US" sz="2799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comprehensive training and support</a:t>
            </a:r>
          </a:p>
          <a:p>
            <a:pPr marL="604518" lvl="1" indent="-302259" algn="just">
              <a:lnSpc>
                <a:spcPts val="4199"/>
              </a:lnSpc>
              <a:buFont typeface="Arial"/>
              <a:buChar char="•"/>
            </a:pPr>
            <a:endParaRPr lang="en-US" sz="2799" dirty="0">
              <a:solidFill>
                <a:srgbClr val="125B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6014019" y="0"/>
            <a:ext cx="2273981" cy="8964806"/>
          </a:xfrm>
          <a:custGeom>
            <a:avLst/>
            <a:gdLst/>
            <a:ahLst/>
            <a:cxnLst/>
            <a:rect l="l" t="t" r="r" b="b"/>
            <a:pathLst>
              <a:path w="2273981" h="8964806">
                <a:moveTo>
                  <a:pt x="0" y="0"/>
                </a:moveTo>
                <a:lnTo>
                  <a:pt x="2273981" y="0"/>
                </a:lnTo>
                <a:lnTo>
                  <a:pt x="2273981" y="8964806"/>
                </a:lnTo>
                <a:lnTo>
                  <a:pt x="0" y="896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458" r="-72458"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14019" y="0"/>
            <a:ext cx="2273981" cy="8964806"/>
          </a:xfrm>
          <a:custGeom>
            <a:avLst/>
            <a:gdLst/>
            <a:ahLst/>
            <a:cxnLst/>
            <a:rect l="l" t="t" r="r" b="b"/>
            <a:pathLst>
              <a:path w="2273981" h="8964806">
                <a:moveTo>
                  <a:pt x="0" y="0"/>
                </a:moveTo>
                <a:lnTo>
                  <a:pt x="2273981" y="0"/>
                </a:lnTo>
                <a:lnTo>
                  <a:pt x="2273981" y="8964806"/>
                </a:lnTo>
                <a:lnTo>
                  <a:pt x="0" y="896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5675" r="-245675"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495300"/>
            <a:ext cx="11642392" cy="788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b="1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GANTT CHART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893647" y="9326073"/>
            <a:ext cx="2133005" cy="319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 Gantt Chart </a:t>
            </a:r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640A0458-8398-987A-6CB1-8DF14E235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56" y="1283977"/>
            <a:ext cx="17150944" cy="804209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14019" y="0"/>
            <a:ext cx="2273981" cy="8964806"/>
          </a:xfrm>
          <a:custGeom>
            <a:avLst/>
            <a:gdLst/>
            <a:ahLst/>
            <a:cxnLst/>
            <a:rect l="l" t="t" r="r" b="b"/>
            <a:pathLst>
              <a:path w="2273981" h="8964806">
                <a:moveTo>
                  <a:pt x="0" y="0"/>
                </a:moveTo>
                <a:lnTo>
                  <a:pt x="2273981" y="0"/>
                </a:lnTo>
                <a:lnTo>
                  <a:pt x="2273981" y="8964806"/>
                </a:lnTo>
                <a:lnTo>
                  <a:pt x="0" y="896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5675" r="-245675"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8266DE97-9D89-58C2-E6C8-B05F673BBDD8}"/>
              </a:ext>
            </a:extLst>
          </p:cNvPr>
          <p:cNvSpPr txBox="1"/>
          <p:nvPr/>
        </p:nvSpPr>
        <p:spPr>
          <a:xfrm>
            <a:off x="2362200" y="4076700"/>
            <a:ext cx="11642392" cy="1647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FLOWCHART, DFD and ER DIAGRAM</a:t>
            </a:r>
          </a:p>
          <a:p>
            <a:pPr algn="ctr">
              <a:lnSpc>
                <a:spcPts val="6719"/>
              </a:lnSpc>
            </a:pPr>
            <a:r>
              <a:rPr lang="en-US" sz="4800" b="1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</a:t>
            </a:r>
          </a:p>
        </p:txBody>
      </p:sp>
    </p:spTree>
    <p:extLst>
      <p:ext uri="{BB962C8B-B14F-4D97-AF65-F5344CB8AC3E}">
        <p14:creationId xmlns:p14="http://schemas.microsoft.com/office/powerpoint/2010/main" val="4045118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14019" y="0"/>
            <a:ext cx="2273981" cy="8964806"/>
          </a:xfrm>
          <a:custGeom>
            <a:avLst/>
            <a:gdLst/>
            <a:ahLst/>
            <a:cxnLst/>
            <a:rect l="l" t="t" r="r" b="b"/>
            <a:pathLst>
              <a:path w="2273981" h="8964806">
                <a:moveTo>
                  <a:pt x="0" y="0"/>
                </a:moveTo>
                <a:lnTo>
                  <a:pt x="2273981" y="0"/>
                </a:lnTo>
                <a:lnTo>
                  <a:pt x="2273981" y="8964806"/>
                </a:lnTo>
                <a:lnTo>
                  <a:pt x="0" y="896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1575" r="-81575"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10200" y="3009900"/>
            <a:ext cx="5029200" cy="25070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PROGRESS OF SMS IN VISUAL STUDIO</a:t>
            </a:r>
          </a:p>
        </p:txBody>
      </p:sp>
    </p:spTree>
    <p:extLst>
      <p:ext uri="{BB962C8B-B14F-4D97-AF65-F5344CB8AC3E}">
        <p14:creationId xmlns:p14="http://schemas.microsoft.com/office/powerpoint/2010/main" val="448690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14019" y="0"/>
            <a:ext cx="2273981" cy="8964806"/>
          </a:xfrm>
          <a:custGeom>
            <a:avLst/>
            <a:gdLst/>
            <a:ahLst/>
            <a:cxnLst/>
            <a:rect l="l" t="t" r="r" b="b"/>
            <a:pathLst>
              <a:path w="2273981" h="8964806">
                <a:moveTo>
                  <a:pt x="0" y="0"/>
                </a:moveTo>
                <a:lnTo>
                  <a:pt x="2273981" y="0"/>
                </a:lnTo>
                <a:lnTo>
                  <a:pt x="2273981" y="8964806"/>
                </a:lnTo>
                <a:lnTo>
                  <a:pt x="0" y="896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8662" r="-248662"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819400" y="729391"/>
            <a:ext cx="9765691" cy="788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b="1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 METHODOLOY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489799" y="8884496"/>
            <a:ext cx="2809756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2400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SCRUM METHODOLOGY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02398" y="2628900"/>
            <a:ext cx="3314700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SCRUM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2400" y="3314700"/>
            <a:ext cx="7314124" cy="4090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3"/>
              </a:lnSpc>
            </a:pPr>
            <a:r>
              <a:rPr lang="en-US" sz="2800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Agile scrum methodology is a project management system that relies on incremental development. Each iteration consists of two- to four-week sprints, where the goal of each sprint is to build the most important features first and come out with a potentially deliverable product. More features are built into the product in subsequent sprints and are adjusted. Scrum is a lightweight framework that helps people, teams and organizations generate value through adaptive solutions for complex problems.</a:t>
            </a:r>
          </a:p>
        </p:txBody>
      </p:sp>
      <p:pic>
        <p:nvPicPr>
          <p:cNvPr id="8" name="Picture 7" descr="What is Scrum? | The Agile Journey: A Scrum overview">
            <a:extLst>
              <a:ext uri="{FF2B5EF4-FFF2-40B4-BE49-F238E27FC236}">
                <a16:creationId xmlns:a16="http://schemas.microsoft.com/office/drawing/2014/main" id="{796B17C8-BB11-624F-9959-40649C045C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245" y="2628900"/>
            <a:ext cx="9765691" cy="6255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14019" y="0"/>
            <a:ext cx="2273981" cy="8964806"/>
          </a:xfrm>
          <a:custGeom>
            <a:avLst/>
            <a:gdLst/>
            <a:ahLst/>
            <a:cxnLst/>
            <a:rect l="l" t="t" r="r" b="b"/>
            <a:pathLst>
              <a:path w="2273981" h="8964806">
                <a:moveTo>
                  <a:pt x="0" y="0"/>
                </a:moveTo>
                <a:lnTo>
                  <a:pt x="2273981" y="0"/>
                </a:lnTo>
                <a:lnTo>
                  <a:pt x="2273981" y="8964806"/>
                </a:lnTo>
                <a:lnTo>
                  <a:pt x="0" y="896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1575" r="-81575"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85800" y="1573684"/>
            <a:ext cx="5029200" cy="8097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b="1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DELIVERABLES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1000" y="2705100"/>
            <a:ext cx="10045081" cy="56033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4477" lvl="1" indent="-377239">
              <a:lnSpc>
                <a:spcPts val="4892"/>
              </a:lnSpc>
              <a:buFont typeface="Arial"/>
              <a:buChar char="•"/>
            </a:pPr>
            <a:r>
              <a:rPr lang="en-US" sz="3494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 Specification Document</a:t>
            </a:r>
          </a:p>
          <a:p>
            <a:pPr marL="754477" lvl="1" indent="-377239">
              <a:lnSpc>
                <a:spcPts val="4892"/>
              </a:lnSpc>
              <a:buFont typeface="Arial"/>
              <a:buChar char="•"/>
            </a:pPr>
            <a:r>
              <a:rPr lang="en-US" sz="3494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 Prototype</a:t>
            </a:r>
          </a:p>
          <a:p>
            <a:pPr marL="754477" lvl="1" indent="-377239">
              <a:lnSpc>
                <a:spcPts val="4892"/>
              </a:lnSpc>
              <a:buFont typeface="Arial"/>
              <a:buChar char="•"/>
            </a:pPr>
            <a:r>
              <a:rPr lang="en-US" sz="3494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Incremental Software Releases</a:t>
            </a:r>
          </a:p>
          <a:p>
            <a:pPr marL="754477" lvl="1" indent="-377239">
              <a:lnSpc>
                <a:spcPts val="4892"/>
              </a:lnSpc>
              <a:buFont typeface="Arial"/>
              <a:buChar char="•"/>
            </a:pPr>
            <a:r>
              <a:rPr lang="en-US" sz="3494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Documentation</a:t>
            </a:r>
          </a:p>
          <a:p>
            <a:pPr marL="754477" lvl="1" indent="-377239">
              <a:lnSpc>
                <a:spcPts val="4892"/>
              </a:lnSpc>
              <a:buFont typeface="Arial"/>
              <a:buChar char="•"/>
            </a:pPr>
            <a:r>
              <a:rPr lang="en-US" sz="3494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 Documentation</a:t>
            </a:r>
          </a:p>
          <a:p>
            <a:pPr marL="754477" lvl="1" indent="-377239">
              <a:lnSpc>
                <a:spcPts val="4892"/>
              </a:lnSpc>
              <a:buFont typeface="Arial"/>
              <a:buChar char="•"/>
            </a:pPr>
            <a:r>
              <a:rPr lang="en-US" sz="3494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Cases and Test Reports</a:t>
            </a:r>
          </a:p>
          <a:p>
            <a:pPr marL="754477" lvl="1" indent="-377239">
              <a:lnSpc>
                <a:spcPts val="4892"/>
              </a:lnSpc>
              <a:buFont typeface="Arial"/>
              <a:buChar char="•"/>
            </a:pPr>
            <a:r>
              <a:rPr lang="en-US" sz="3494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Deployment Package</a:t>
            </a:r>
          </a:p>
          <a:p>
            <a:pPr marL="754477" lvl="1" indent="-377239">
              <a:lnSpc>
                <a:spcPts val="4892"/>
              </a:lnSpc>
              <a:buFont typeface="Arial"/>
              <a:buChar char="•"/>
            </a:pPr>
            <a:r>
              <a:rPr lang="en-US" sz="3494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Materials</a:t>
            </a:r>
          </a:p>
          <a:p>
            <a:pPr marL="754477" lvl="1" indent="-377239">
              <a:lnSpc>
                <a:spcPts val="4892"/>
              </a:lnSpc>
              <a:buFont typeface="Arial"/>
              <a:buChar char="•"/>
            </a:pPr>
            <a:endParaRPr lang="en-US" sz="3494" dirty="0">
              <a:solidFill>
                <a:srgbClr val="125B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285</Words>
  <Application>Microsoft Office PowerPoint</Application>
  <PresentationFormat>Custom</PresentationFormat>
  <Paragraphs>56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Agrandir Wide Bold</vt:lpstr>
      <vt:lpstr>Aptos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Gradient Monotone Minimalist Presentation Template</dc:title>
  <dc:creator>R.A.MON</dc:creator>
  <cp:lastModifiedBy>Saroj Baral</cp:lastModifiedBy>
  <cp:revision>13</cp:revision>
  <dcterms:created xsi:type="dcterms:W3CDTF">2006-08-16T00:00:00Z</dcterms:created>
  <dcterms:modified xsi:type="dcterms:W3CDTF">2024-06-06T17:37:41Z</dcterms:modified>
  <dc:identifier>DAFrJu5M6Y4</dc:identifier>
</cp:coreProperties>
</file>